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Roboto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1EEC77-4ADA-4A65-BA0A-76A1AFDEC8C5}">
  <a:tblStyle styleId="{FA1EEC77-4ADA-4A65-BA0A-76A1AFDEC8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84" y="1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ec55cc7d0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ec55cc7d0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f375d6142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f375d6142_15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1020777ef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1020777ef_4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1020777ef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1020777ef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1020777ef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1020777ef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1020777ef_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1020777ef_4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1020777ef_4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1020777ef_4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1020777ef_4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1020777ef_4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1020777ef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1020777ef_4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1020777ef_1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1020777ef_1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1020777ef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1020777ef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1020777ef_1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1020777ef_1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1020777ef_18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81020777ef_18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f375d6142_17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f375d6142_17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ee94c12b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ee94c12b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1020777ef_8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1020777ef_8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f375d614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f375d614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1020777ef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1020777ef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f375d614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f375d614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f375d614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f375d614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f375d6142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f375d6142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1020777e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1020777ef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f375d6142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f375d6142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f375d61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f375d61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f375d6142_1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f375d6142_1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1020777ef_5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1020777ef_5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1020777ef_5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1020777ef_5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1020777ef_5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1020777ef_5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1020777ef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1020777ef_5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replace this as soon as we have data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f375d6142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f375d6142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6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7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7787" y="1737450"/>
            <a:ext cx="5610126" cy="31556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-273100" y="18822"/>
            <a:ext cx="98319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200" dirty="0"/>
              <a:t>Democratic Presidential Nomination 2020</a:t>
            </a:r>
            <a:br>
              <a:rPr lang="en" sz="3200" dirty="0"/>
            </a:br>
            <a:r>
              <a:rPr lang="en" sz="1800" dirty="0"/>
              <a:t>Data from </a:t>
            </a:r>
            <a:r>
              <a:rPr lang="en-US" sz="1800" dirty="0"/>
              <a:t>Feb/2019 </a:t>
            </a:r>
            <a:r>
              <a:rPr lang="en" sz="1800" dirty="0"/>
              <a:t>– </a:t>
            </a:r>
            <a:r>
              <a:rPr lang="en-US" sz="1800" dirty="0"/>
              <a:t>Mar/</a:t>
            </a:r>
            <a:r>
              <a:rPr lang="en" sz="1800" dirty="0"/>
              <a:t>2020</a:t>
            </a:r>
            <a:endParaRPr sz="3200"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947575" y="1152827"/>
            <a:ext cx="7442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Presenters:</a:t>
            </a:r>
            <a:r>
              <a:rPr lang="en" sz="1600" b="1"/>
              <a:t> Brad Reeves, Cheng Su, Paul Collet, Justin Phan</a:t>
            </a:r>
            <a:endParaRPr sz="1600" b="1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A0B65A1-E87E-4520-B95F-EC0EAEFF2C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15744" y="4348654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/>
        </p:nvSpPr>
        <p:spPr>
          <a:xfrm>
            <a:off x="583775" y="583800"/>
            <a:ext cx="67137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Democratic Presidential </a:t>
            </a:r>
            <a:r>
              <a:rPr lang="en" sz="2800">
                <a:solidFill>
                  <a:schemeClr val="dk1"/>
                </a:solidFill>
              </a:rPr>
              <a:t>Funding</a:t>
            </a:r>
            <a:endParaRPr sz="3000"/>
          </a:p>
        </p:txBody>
      </p:sp>
      <p:sp>
        <p:nvSpPr>
          <p:cNvPr id="119" name="Google Shape;119;p22"/>
          <p:cNvSpPr txBox="1"/>
          <p:nvPr/>
        </p:nvSpPr>
        <p:spPr>
          <a:xfrm>
            <a:off x="812000" y="1315250"/>
            <a:ext cx="7411200" cy="3207900"/>
          </a:xfrm>
          <a:prstGeom prst="rect">
            <a:avLst/>
          </a:prstGeom>
          <a:solidFill>
            <a:srgbClr val="FFFFFF">
              <a:alpha val="7542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of funding include: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IND: Individuals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CAN: Candidate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CMM: Campaign committee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COM: Other committee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ORG: Organization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PTY: Political party committee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PAC: Political action committee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Funding - National</a:t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775" y="1017725"/>
            <a:ext cx="6234852" cy="3784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8302500" y="4764600"/>
            <a:ext cx="8703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Accumulated since 2019 Q1</a:t>
            </a:r>
            <a:endParaRPr sz="800"/>
          </a:p>
        </p:txBody>
      </p:sp>
      <p:sp>
        <p:nvSpPr>
          <p:cNvPr id="130" name="Google Shape;13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Funding - IOWA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525" y="1027800"/>
            <a:ext cx="6234852" cy="3784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/>
        </p:nvSpPr>
        <p:spPr>
          <a:xfrm>
            <a:off x="8302500" y="4764600"/>
            <a:ext cx="8703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Accumulated since 2019 Q1</a:t>
            </a:r>
            <a:endParaRPr sz="800"/>
          </a:p>
        </p:txBody>
      </p:sp>
      <p:graphicFrame>
        <p:nvGraphicFramePr>
          <p:cNvPr id="139" name="Google Shape;139;p24"/>
          <p:cNvGraphicFramePr/>
          <p:nvPr/>
        </p:nvGraphicFramePr>
        <p:xfrm>
          <a:off x="6645375" y="1256400"/>
          <a:ext cx="2339325" cy="1678675"/>
        </p:xfrm>
        <a:graphic>
          <a:graphicData uri="http://schemas.openxmlformats.org/drawingml/2006/table">
            <a:tbl>
              <a:tblPr>
                <a:noFill/>
                <a:tableStyleId>{FA1EEC77-4ADA-4A65-BA0A-76A1AFDEC8C5}</a:tableStyleId>
              </a:tblPr>
              <a:tblGrid>
                <a:gridCol w="68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Candidate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Delegates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Buttigeig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26.2%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563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Sanders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1524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26.1%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52400" marR="762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562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1524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Warren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1524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18%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52400" marR="762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388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1524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Biden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1524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15.8%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52400" marR="762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340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1524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0" name="Google Shape;14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Funding - New Hampshire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900" y="1027800"/>
            <a:ext cx="6066352" cy="368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/>
        </p:nvSpPr>
        <p:spPr>
          <a:xfrm>
            <a:off x="8302500" y="4764600"/>
            <a:ext cx="8703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Accumulated since 2019 Q1</a:t>
            </a:r>
            <a:endParaRPr sz="800"/>
          </a:p>
        </p:txBody>
      </p:sp>
      <p:graphicFrame>
        <p:nvGraphicFramePr>
          <p:cNvPr id="149" name="Google Shape;149;p25"/>
          <p:cNvGraphicFramePr/>
          <p:nvPr/>
        </p:nvGraphicFramePr>
        <p:xfrm>
          <a:off x="6645375" y="1256400"/>
          <a:ext cx="2339325" cy="1708000"/>
        </p:xfrm>
        <a:graphic>
          <a:graphicData uri="http://schemas.openxmlformats.org/drawingml/2006/table">
            <a:tbl>
              <a:tblPr>
                <a:noFill/>
                <a:tableStyleId>{FA1EEC77-4ADA-4A65-BA0A-76A1AFDEC8C5}</a:tableStyleId>
              </a:tblPr>
              <a:tblGrid>
                <a:gridCol w="68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Candidate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Delegates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Sanders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25.7%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76324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Buttigieg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24.2%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72457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Klobuchar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19.8%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58796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Warren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9.2%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27387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0" name="Google Shape;15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Funding - Nevada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 rotWithShape="1">
          <a:blip r:embed="rId4">
            <a:alphaModFix/>
          </a:blip>
          <a:srcRect b="10"/>
          <a:stretch/>
        </p:blipFill>
        <p:spPr>
          <a:xfrm>
            <a:off x="411150" y="1033600"/>
            <a:ext cx="6066352" cy="36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 txBox="1"/>
          <p:nvPr/>
        </p:nvSpPr>
        <p:spPr>
          <a:xfrm>
            <a:off x="8302500" y="4764600"/>
            <a:ext cx="8703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Accumulated since 2019 Q1</a:t>
            </a:r>
            <a:endParaRPr sz="800"/>
          </a:p>
        </p:txBody>
      </p:sp>
      <p:graphicFrame>
        <p:nvGraphicFramePr>
          <p:cNvPr id="159" name="Google Shape;159;p26"/>
          <p:cNvGraphicFramePr/>
          <p:nvPr/>
        </p:nvGraphicFramePr>
        <p:xfrm>
          <a:off x="6645375" y="1256400"/>
          <a:ext cx="2339325" cy="1708000"/>
        </p:xfrm>
        <a:graphic>
          <a:graphicData uri="http://schemas.openxmlformats.org/drawingml/2006/table">
            <a:tbl>
              <a:tblPr>
                <a:noFill/>
                <a:tableStyleId>{FA1EEC77-4ADA-4A65-BA0A-76A1AFDEC8C5}</a:tableStyleId>
              </a:tblPr>
              <a:tblGrid>
                <a:gridCol w="68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Candidate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Delegates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Sanders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24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46.8%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6788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Biden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20.2%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2927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Buttigieg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14.3%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2073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Warren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9.2%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1406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0" name="Google Shape;16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Funding - South Carolina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 rotWithShape="1">
          <a:blip r:embed="rId4">
            <a:alphaModFix/>
          </a:blip>
          <a:srcRect b="10"/>
          <a:stretch/>
        </p:blipFill>
        <p:spPr>
          <a:xfrm>
            <a:off x="311700" y="1256400"/>
            <a:ext cx="6066352" cy="36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/>
        </p:nvSpPr>
        <p:spPr>
          <a:xfrm>
            <a:off x="8302500" y="4764600"/>
            <a:ext cx="8703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Accumulated since 2019 Q1</a:t>
            </a:r>
            <a:endParaRPr sz="800"/>
          </a:p>
        </p:txBody>
      </p:sp>
      <p:graphicFrame>
        <p:nvGraphicFramePr>
          <p:cNvPr id="169" name="Google Shape;169;p27"/>
          <p:cNvGraphicFramePr/>
          <p:nvPr/>
        </p:nvGraphicFramePr>
        <p:xfrm>
          <a:off x="6492975" y="1256400"/>
          <a:ext cx="2429350" cy="1708000"/>
        </p:xfrm>
        <a:graphic>
          <a:graphicData uri="http://schemas.openxmlformats.org/drawingml/2006/table">
            <a:tbl>
              <a:tblPr>
                <a:noFill/>
                <a:tableStyleId>{FA1EEC77-4ADA-4A65-BA0A-76A1AFDEC8C5}</a:tableStyleId>
              </a:tblPr>
              <a:tblGrid>
                <a:gridCol w="68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Candidate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Delegates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Sanders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39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48.4%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256,047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Biden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19.9%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105,197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Steyer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11.3%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59,893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Buttigieg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8.2%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43,606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0" name="Google Shape;17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Funding - Super Tuesday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4">
            <a:alphaModFix/>
          </a:blip>
          <a:srcRect b="10"/>
          <a:stretch/>
        </p:blipFill>
        <p:spPr>
          <a:xfrm>
            <a:off x="311700" y="1256400"/>
            <a:ext cx="6066352" cy="36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8302500" y="4764600"/>
            <a:ext cx="8703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Accumulated since 2019 Q1</a:t>
            </a:r>
            <a:endParaRPr sz="800"/>
          </a:p>
        </p:txBody>
      </p:sp>
      <p:graphicFrame>
        <p:nvGraphicFramePr>
          <p:cNvPr id="179" name="Google Shape;179;p28"/>
          <p:cNvGraphicFramePr/>
          <p:nvPr/>
        </p:nvGraphicFramePr>
        <p:xfrm>
          <a:off x="6492975" y="1256400"/>
          <a:ext cx="2339325" cy="1678675"/>
        </p:xfrm>
        <a:graphic>
          <a:graphicData uri="http://schemas.openxmlformats.org/drawingml/2006/table">
            <a:tbl>
              <a:tblPr>
                <a:noFill/>
                <a:tableStyleId>{FA1EEC77-4ADA-4A65-BA0A-76A1AFDEC8C5}</a:tableStyleId>
              </a:tblPr>
              <a:tblGrid>
                <a:gridCol w="68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Candidate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Delegates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1524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52400" marR="762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1524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1524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52400" marR="762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1524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1524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52400" marR="762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1524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0" name="Google Shape;18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Funding - Super Tuesday(Texas)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 rotWithShape="1">
          <a:blip r:embed="rId4">
            <a:alphaModFix/>
          </a:blip>
          <a:srcRect b="10"/>
          <a:stretch/>
        </p:blipFill>
        <p:spPr>
          <a:xfrm>
            <a:off x="311700" y="1256400"/>
            <a:ext cx="6066352" cy="36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/>
        </p:nvSpPr>
        <p:spPr>
          <a:xfrm>
            <a:off x="8302500" y="4764600"/>
            <a:ext cx="8703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Accumulated since 2019 Q1</a:t>
            </a:r>
            <a:endParaRPr sz="800"/>
          </a:p>
        </p:txBody>
      </p:sp>
      <p:graphicFrame>
        <p:nvGraphicFramePr>
          <p:cNvPr id="189" name="Google Shape;189;p29"/>
          <p:cNvGraphicFramePr/>
          <p:nvPr/>
        </p:nvGraphicFramePr>
        <p:xfrm>
          <a:off x="6492975" y="1256400"/>
          <a:ext cx="2429350" cy="1708000"/>
        </p:xfrm>
        <a:graphic>
          <a:graphicData uri="http://schemas.openxmlformats.org/drawingml/2006/table">
            <a:tbl>
              <a:tblPr>
                <a:noFill/>
                <a:tableStyleId>{FA1EEC77-4ADA-4A65-BA0A-76A1AFDEC8C5}</a:tableStyleId>
              </a:tblPr>
              <a:tblGrid>
                <a:gridCol w="68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Candidate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Delegates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Biden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81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34.5%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716,030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Sanders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72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30%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622,360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Bloomberg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14.4%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298,262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Warren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11.4%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237,028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0" name="Google Shape;19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Funding - Super Tuesday(California)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 rotWithShape="1">
          <a:blip r:embed="rId4">
            <a:alphaModFix/>
          </a:blip>
          <a:srcRect b="10"/>
          <a:stretch/>
        </p:blipFill>
        <p:spPr>
          <a:xfrm>
            <a:off x="311700" y="1256400"/>
            <a:ext cx="6066352" cy="36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/>
        </p:nvSpPr>
        <p:spPr>
          <a:xfrm>
            <a:off x="8302500" y="4764600"/>
            <a:ext cx="8703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Accumulated since 2019 Q1</a:t>
            </a:r>
            <a:endParaRPr sz="800"/>
          </a:p>
        </p:txBody>
      </p:sp>
      <p:graphicFrame>
        <p:nvGraphicFramePr>
          <p:cNvPr id="199" name="Google Shape;199;p30"/>
          <p:cNvGraphicFramePr/>
          <p:nvPr/>
        </p:nvGraphicFramePr>
        <p:xfrm>
          <a:off x="6492975" y="1256400"/>
          <a:ext cx="2522700" cy="1708000"/>
        </p:xfrm>
        <a:graphic>
          <a:graphicData uri="http://schemas.openxmlformats.org/drawingml/2006/table">
            <a:tbl>
              <a:tblPr>
                <a:noFill/>
                <a:tableStyleId>{FA1EEC77-4ADA-4A65-BA0A-76A1AFDEC8C5}</a:tableStyleId>
              </a:tblPr>
              <a:tblGrid>
                <a:gridCol w="68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Candidate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Delegates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Sanders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155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33.8%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1,049,065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Biden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93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25.1%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778,697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Bloomberg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14.1%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437,388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Warren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12.1%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375,820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0" name="Google Shape;20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Funding - fit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 txBox="1"/>
          <p:nvPr/>
        </p:nvSpPr>
        <p:spPr>
          <a:xfrm>
            <a:off x="8302500" y="4764600"/>
            <a:ext cx="8703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Accumulated since 2019 Q1</a:t>
            </a:r>
            <a:endParaRPr sz="800"/>
          </a:p>
        </p:txBody>
      </p:sp>
      <p:sp>
        <p:nvSpPr>
          <p:cNvPr id="208" name="Google Shape;20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4375" y="1159425"/>
            <a:ext cx="629525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2092950" y="583800"/>
            <a:ext cx="50955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Democratic Primaries: </a:t>
            </a:r>
            <a:r>
              <a:rPr lang="en" sz="2800">
                <a:solidFill>
                  <a:schemeClr val="dk1"/>
                </a:solidFill>
              </a:rPr>
              <a:t>Polls</a:t>
            </a:r>
            <a:endParaRPr sz="30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938" y="1491100"/>
            <a:ext cx="4958125" cy="278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Funding - fit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/>
          <p:nvPr/>
        </p:nvSpPr>
        <p:spPr>
          <a:xfrm>
            <a:off x="8302500" y="4764600"/>
            <a:ext cx="8703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Accumulated since 2019 Q1</a:t>
            </a:r>
            <a:endParaRPr sz="800"/>
          </a:p>
        </p:txBody>
      </p:sp>
      <p:sp>
        <p:nvSpPr>
          <p:cNvPr id="217" name="Google Shape;21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8927" y="2670864"/>
            <a:ext cx="3071081" cy="196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9019" y="1017725"/>
            <a:ext cx="3237521" cy="16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1263" y="2670876"/>
            <a:ext cx="3071081" cy="196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1264" y="1017725"/>
            <a:ext cx="3237521" cy="16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Funding - fit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/>
        </p:nvSpPr>
        <p:spPr>
          <a:xfrm>
            <a:off x="8302500" y="4764600"/>
            <a:ext cx="8703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Accumulated since 2019 Q1</a:t>
            </a:r>
            <a:endParaRPr sz="800"/>
          </a:p>
        </p:txBody>
      </p:sp>
      <p:sp>
        <p:nvSpPr>
          <p:cNvPr id="229" name="Google Shape;2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30" name="Google Shape;230;p33"/>
          <p:cNvPicPr preferRelativeResize="0"/>
          <p:nvPr/>
        </p:nvPicPr>
        <p:blipFill rotWithShape="1">
          <a:blip r:embed="rId4">
            <a:alphaModFix/>
          </a:blip>
          <a:srcRect l="6109" r="6109"/>
          <a:stretch/>
        </p:blipFill>
        <p:spPr>
          <a:xfrm>
            <a:off x="1198163" y="2670875"/>
            <a:ext cx="2847152" cy="196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4775" y="1017725"/>
            <a:ext cx="3343326" cy="16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/>
          <p:cNvPicPr preferRelativeResize="0"/>
          <p:nvPr/>
        </p:nvPicPr>
        <p:blipFill rotWithShape="1">
          <a:blip r:embed="rId6">
            <a:alphaModFix/>
          </a:blip>
          <a:srcRect l="6109" r="6109"/>
          <a:stretch/>
        </p:blipFill>
        <p:spPr>
          <a:xfrm>
            <a:off x="4641574" y="2670875"/>
            <a:ext cx="2847152" cy="196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15875" y="1017725"/>
            <a:ext cx="3452724" cy="16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/>
        </p:nvSpPr>
        <p:spPr>
          <a:xfrm>
            <a:off x="1229525" y="583800"/>
            <a:ext cx="62706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Democratic </a:t>
            </a:r>
            <a:r>
              <a:rPr lang="en" sz="3000">
                <a:solidFill>
                  <a:schemeClr val="dk1"/>
                </a:solidFill>
              </a:rPr>
              <a:t>Primaries:</a:t>
            </a:r>
            <a:r>
              <a:rPr lang="en" sz="3000"/>
              <a:t> Ad Spending </a:t>
            </a:r>
            <a:endParaRPr sz="3000"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900" y="1393775"/>
            <a:ext cx="5330450" cy="31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>
            <a:spLocks noGrp="1"/>
          </p:cNvSpPr>
          <p:nvPr>
            <p:ph type="title"/>
          </p:nvPr>
        </p:nvSpPr>
        <p:spPr>
          <a:xfrm>
            <a:off x="99275" y="96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National Ads Spending (07/2019 - 02/2020)</a:t>
            </a:r>
            <a:endParaRPr/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10250"/>
            <a:ext cx="8839198" cy="395763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63" y="943550"/>
            <a:ext cx="8413574" cy="390544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6"/>
          <p:cNvSpPr txBox="1">
            <a:spLocks noGrp="1"/>
          </p:cNvSpPr>
          <p:nvPr>
            <p:ph type="title"/>
          </p:nvPr>
        </p:nvSpPr>
        <p:spPr>
          <a:xfrm>
            <a:off x="311700" y="101375"/>
            <a:ext cx="8213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California Ads (07/2019 - 02/2020)</a:t>
            </a:r>
            <a:br>
              <a:rPr lang="en" dirty="0"/>
            </a:br>
            <a:endParaRPr dirty="0"/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6" name="Google Shape;256;p36"/>
          <p:cNvGraphicFramePr/>
          <p:nvPr/>
        </p:nvGraphicFramePr>
        <p:xfrm>
          <a:off x="7301475" y="773850"/>
          <a:ext cx="1714200" cy="2011500"/>
        </p:xfrm>
        <a:graphic>
          <a:graphicData uri="http://schemas.openxmlformats.org/drawingml/2006/table">
            <a:tbl>
              <a:tblPr>
                <a:noFill/>
                <a:tableStyleId>{FA1EEC77-4ADA-4A65-BA0A-76A1AFDEC8C5}</a:tableStyleId>
              </a:tblPr>
              <a:tblGrid>
                <a:gridCol w="85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0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Top 5 Candidates</a:t>
                      </a:r>
                      <a:endParaRPr sz="1000"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Biden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35%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Sander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28%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Bloomberg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Warren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Pete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7" name="Google Shape;25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88" y="997400"/>
            <a:ext cx="7437124" cy="366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311700" y="101375"/>
            <a:ext cx="8213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Texas Ads (07/2019 - 02/2020)</a:t>
            </a:r>
            <a:br>
              <a:rPr lang="en"/>
            </a:br>
            <a:endParaRPr/>
          </a:p>
        </p:txBody>
      </p:sp>
      <p:pic>
        <p:nvPicPr>
          <p:cNvPr id="264" name="Google Shape;26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5" name="Google Shape;265;p37"/>
          <p:cNvGraphicFramePr/>
          <p:nvPr/>
        </p:nvGraphicFramePr>
        <p:xfrm>
          <a:off x="7301475" y="773850"/>
          <a:ext cx="1714200" cy="2011500"/>
        </p:xfrm>
        <a:graphic>
          <a:graphicData uri="http://schemas.openxmlformats.org/drawingml/2006/table">
            <a:tbl>
              <a:tblPr>
                <a:noFill/>
                <a:tableStyleId>{FA1EEC77-4ADA-4A65-BA0A-76A1AFDEC8C5}</a:tableStyleId>
              </a:tblPr>
              <a:tblGrid>
                <a:gridCol w="85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0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Top 5 Candidates</a:t>
                      </a:r>
                      <a:endParaRPr sz="1000"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Biden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35%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Sander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28%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Bloomberg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Warren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Pete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6" name="Google Shape;266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311700" y="101375"/>
            <a:ext cx="8213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Nevada Ads (07/2019 - 02/2020)</a:t>
            </a:r>
            <a:br>
              <a:rPr lang="en"/>
            </a:br>
            <a:endParaRPr/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38" y="748875"/>
            <a:ext cx="8213137" cy="416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4" name="Google Shape;274;p38"/>
          <p:cNvGraphicFramePr/>
          <p:nvPr/>
        </p:nvGraphicFramePr>
        <p:xfrm>
          <a:off x="7301475" y="773850"/>
          <a:ext cx="1714200" cy="2011500"/>
        </p:xfrm>
        <a:graphic>
          <a:graphicData uri="http://schemas.openxmlformats.org/drawingml/2006/table">
            <a:tbl>
              <a:tblPr>
                <a:noFill/>
                <a:tableStyleId>{FA1EEC77-4ADA-4A65-BA0A-76A1AFDEC8C5}</a:tableStyleId>
              </a:tblPr>
              <a:tblGrid>
                <a:gridCol w="85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0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Top 5 Candidates</a:t>
                      </a:r>
                      <a:endParaRPr sz="1000"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Sander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32%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Pete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25%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Biden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Warren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Bloomberg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5" name="Google Shape;27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>
            <a:spLocks noGrp="1"/>
          </p:cNvSpPr>
          <p:nvPr>
            <p:ph type="title"/>
          </p:nvPr>
        </p:nvSpPr>
        <p:spPr>
          <a:xfrm>
            <a:off x="311700" y="145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New Hampshire Ads (07/2019 - 02/2020)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281" name="Google Shape;2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25" y="717775"/>
            <a:ext cx="8126955" cy="412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3" name="Google Shape;283;p39"/>
          <p:cNvGraphicFramePr/>
          <p:nvPr/>
        </p:nvGraphicFramePr>
        <p:xfrm>
          <a:off x="7301475" y="773850"/>
          <a:ext cx="1714200" cy="2011500"/>
        </p:xfrm>
        <a:graphic>
          <a:graphicData uri="http://schemas.openxmlformats.org/drawingml/2006/table">
            <a:tbl>
              <a:tblPr>
                <a:noFill/>
                <a:tableStyleId>{FA1EEC77-4ADA-4A65-BA0A-76A1AFDEC8C5}</a:tableStyleId>
              </a:tblPr>
              <a:tblGrid>
                <a:gridCol w="85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0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Top 5 Candidates</a:t>
                      </a:r>
                      <a:endParaRPr sz="1000"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Sander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Biden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Bloomberg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Warren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Buttigieg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4" name="Google Shape;284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title"/>
          </p:nvPr>
        </p:nvSpPr>
        <p:spPr>
          <a:xfrm>
            <a:off x="311700" y="201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Iowa Ads (07/2019 - 02/2020)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290" name="Google Shape;2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25" y="773850"/>
            <a:ext cx="8088754" cy="41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2" name="Google Shape;292;p40"/>
          <p:cNvGraphicFramePr/>
          <p:nvPr/>
        </p:nvGraphicFramePr>
        <p:xfrm>
          <a:off x="7306950" y="881400"/>
          <a:ext cx="1714200" cy="2011500"/>
        </p:xfrm>
        <a:graphic>
          <a:graphicData uri="http://schemas.openxmlformats.org/drawingml/2006/table">
            <a:tbl>
              <a:tblPr>
                <a:noFill/>
                <a:tableStyleId>{FA1EEC77-4ADA-4A65-BA0A-76A1AFDEC8C5}</a:tableStyleId>
              </a:tblPr>
              <a:tblGrid>
                <a:gridCol w="85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0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Top 5 Candidates</a:t>
                      </a:r>
                      <a:endParaRPr sz="1000"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Sander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25%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Pete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Biden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Warren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Bloomberg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3" name="Google Shape;293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>
            <a:spLocks noGrp="1"/>
          </p:cNvSpPr>
          <p:nvPr>
            <p:ph type="body" idx="1"/>
          </p:nvPr>
        </p:nvSpPr>
        <p:spPr>
          <a:xfrm>
            <a:off x="890100" y="1453500"/>
            <a:ext cx="7363800" cy="22365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del_df&lt;-read.csv("../dat/delegates.csv", header=TRUE)</a:t>
            </a:r>
            <a:endParaRPr sz="11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candidate&lt;-colnames(del_df)[5:12]</a:t>
            </a:r>
            <a:endParaRPr sz="11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delegates&lt;-c(sum(del_df$Klobuchar), sum(del_df$Sanders), sum(del_df$Warren), sum(del_df$Biden), </a:t>
            </a:r>
            <a:endParaRPr sz="1100">
              <a:solidFill>
                <a:schemeClr val="dk1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sum(del_df$Bloomberg), sum(del_df$Buttigieg), sum(del_df$Steyer), sum(del_df$Gabbard))</a:t>
            </a:r>
            <a:endParaRPr sz="11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delegates[is.na(delegates)]&lt;-0</a:t>
            </a:r>
            <a:endParaRPr sz="11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del_df&lt;-data.frame(candidate, delegates)</a:t>
            </a: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000">
              <a:solidFill>
                <a:srgbClr val="000000"/>
              </a:solidFill>
            </a:endParaRPr>
          </a:p>
        </p:txBody>
      </p:sp>
      <p:pic>
        <p:nvPicPr>
          <p:cNvPr id="299" name="Google Shape;29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>
            <a:spLocks noGrp="1"/>
          </p:cNvSpPr>
          <p:nvPr>
            <p:ph type="title"/>
          </p:nvPr>
        </p:nvSpPr>
        <p:spPr>
          <a:xfrm>
            <a:off x="213075" y="2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Delegates Awarded Data</a:t>
            </a:r>
            <a:endParaRPr/>
          </a:p>
        </p:txBody>
      </p:sp>
      <p:sp>
        <p:nvSpPr>
          <p:cNvPr id="301" name="Google Shape;30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2" name="r script">
            <a:hlinkClick r:id="" action="ppaction://media"/>
            <a:extLst>
              <a:ext uri="{FF2B5EF4-FFF2-40B4-BE49-F238E27FC236}">
                <a16:creationId xmlns:a16="http://schemas.microsoft.com/office/drawing/2014/main" id="{46361D3D-1CC5-4312-AAE4-B8041F94BC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397" y="496948"/>
            <a:ext cx="8167660" cy="4083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034FD8F-1353-4B7C-972E-500D9FF0D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832550"/>
              </p:ext>
            </p:extLst>
          </p:nvPr>
        </p:nvGraphicFramePr>
        <p:xfrm>
          <a:off x="7013361" y="3350047"/>
          <a:ext cx="1844575" cy="1363980"/>
        </p:xfrm>
        <a:graphic>
          <a:graphicData uri="http://schemas.openxmlformats.org/drawingml/2006/table">
            <a:tbl>
              <a:tblPr>
                <a:tableStyleId>{FA1EEC77-4ADA-4A65-BA0A-76A1AFDEC8C5}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386922726"/>
                    </a:ext>
                  </a:extLst>
                </a:gridCol>
                <a:gridCol w="1387375">
                  <a:extLst>
                    <a:ext uri="{9D8B030D-6E8A-4147-A177-3AD203B41FA5}">
                      <a16:colId xmlns:a16="http://schemas.microsoft.com/office/drawing/2014/main" val="40435513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050" dirty="0"/>
                        <a:t>IA          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- Iowa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1228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050" dirty="0"/>
                        <a:t>NH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- New Hampshire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5768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NV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- Nevada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6382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050" dirty="0"/>
                        <a:t>SC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- South Carolina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0960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050" dirty="0"/>
                        <a:t>ST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- Super Tuesday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 dirty="0"/>
                        <a:t>           (Multiple)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4662657"/>
                  </a:ext>
                </a:extLst>
              </a:tr>
            </a:tbl>
          </a:graphicData>
        </a:graphic>
      </p:graphicFrame>
      <p:pic>
        <p:nvPicPr>
          <p:cNvPr id="2" name="Polling 1">
            <a:hlinkClick r:id="" action="ppaction://media"/>
            <a:extLst>
              <a:ext uri="{FF2B5EF4-FFF2-40B4-BE49-F238E27FC236}">
                <a16:creationId xmlns:a16="http://schemas.microsoft.com/office/drawing/2014/main" id="{E5BD478A-C558-4BDF-88BE-C96B358EA8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9625" y="0"/>
            <a:ext cx="556050" cy="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975" y="529838"/>
            <a:ext cx="8167660" cy="4083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delegates">
            <a:hlinkClick r:id="" action="ppaction://media"/>
            <a:extLst>
              <a:ext uri="{FF2B5EF4-FFF2-40B4-BE49-F238E27FC236}">
                <a16:creationId xmlns:a16="http://schemas.microsoft.com/office/drawing/2014/main" id="{4D725963-2127-48BE-A2EE-33B17DA5FE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15" name="Google Shape;31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conclusion">
            <a:hlinkClick r:id="" action="ppaction://media"/>
            <a:extLst>
              <a:ext uri="{FF2B5EF4-FFF2-40B4-BE49-F238E27FC236}">
                <a16:creationId xmlns:a16="http://schemas.microsoft.com/office/drawing/2014/main" id="{C6A0C824-76B3-40B5-B3B0-6B44FAE00D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975" y="496948"/>
            <a:ext cx="8167660" cy="40838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CC4741-289B-4BC5-B809-EDE011A923D4}"/>
              </a:ext>
            </a:extLst>
          </p:cNvPr>
          <p:cNvSpPr txBox="1"/>
          <p:nvPr/>
        </p:nvSpPr>
        <p:spPr>
          <a:xfrm>
            <a:off x="7131009" y="3677335"/>
            <a:ext cx="18357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Based on 8</a:t>
            </a:r>
            <a:r>
              <a:rPr lang="en-US" sz="1050" baseline="30000" dirty="0"/>
              <a:t>th</a:t>
            </a:r>
            <a:r>
              <a:rPr lang="en-US" sz="1050" dirty="0"/>
              <a:t>, 9</a:t>
            </a:r>
            <a:r>
              <a:rPr lang="en-US" sz="1050" baseline="30000" dirty="0"/>
              <a:t>th</a:t>
            </a:r>
            <a:r>
              <a:rPr lang="en-US" sz="1050" dirty="0"/>
              <a:t>, and 10th</a:t>
            </a:r>
          </a:p>
          <a:p>
            <a:r>
              <a:rPr lang="en-US" sz="1050" dirty="0"/>
              <a:t>Democratic Debates </a:t>
            </a:r>
          </a:p>
        </p:txBody>
      </p:sp>
      <p:pic>
        <p:nvPicPr>
          <p:cNvPr id="3" name="Polling 2">
            <a:hlinkClick r:id="" action="ppaction://media"/>
            <a:extLst>
              <a:ext uri="{FF2B5EF4-FFF2-40B4-BE49-F238E27FC236}">
                <a16:creationId xmlns:a16="http://schemas.microsoft.com/office/drawing/2014/main" id="{DC6439A5-07A7-47F6-89A5-F3C746FBB7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975" y="529838"/>
            <a:ext cx="8167660" cy="4083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7852BAA-097D-4B6B-8906-00C8787637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96196" y="3736861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7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975" y="529838"/>
            <a:ext cx="8167660" cy="4083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FF373B8-097D-4E7E-92A9-14F4BF5F38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17255" y="3736861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975" y="529838"/>
            <a:ext cx="8167660" cy="4083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3424E96-19B7-492A-BB99-6B2511AEDC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89618" y="3664498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6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32D49A3-31CE-4CD1-A914-35BB3905F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975" y="529832"/>
            <a:ext cx="8066301" cy="4028208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C401445-612C-48ED-A198-1E35F0F255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47467" y="358775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1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3">
            <a:alphaModFix amt="94000"/>
          </a:blip>
          <a:stretch>
            <a:fillRect/>
          </a:stretch>
        </p:blipFill>
        <p:spPr>
          <a:xfrm>
            <a:off x="2227763" y="1315250"/>
            <a:ext cx="4688474" cy="30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1924450" y="583800"/>
            <a:ext cx="57870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Democratic Primaries: </a:t>
            </a:r>
            <a:r>
              <a:rPr lang="en" sz="2800">
                <a:solidFill>
                  <a:schemeClr val="dk1"/>
                </a:solidFill>
              </a:rPr>
              <a:t>Funding</a:t>
            </a:r>
            <a:endParaRPr sz="3000"/>
          </a:p>
        </p:txBody>
      </p:sp>
      <p:sp>
        <p:nvSpPr>
          <p:cNvPr id="113" name="Google Shape;11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642</Words>
  <Application>Microsoft Office PowerPoint</Application>
  <PresentationFormat>On-screen Show (16:9)</PresentationFormat>
  <Paragraphs>292</Paragraphs>
  <Slides>31</Slides>
  <Notes>31</Notes>
  <HiddenSlides>0</HiddenSlides>
  <MMClips>10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Roboto</vt:lpstr>
      <vt:lpstr>Simple Light</vt:lpstr>
      <vt:lpstr>Democratic Presidential Nomination 2020 Data from Feb/2019 – Mar/2020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Funding - National</vt:lpstr>
      <vt:lpstr>Funding - IOWA </vt:lpstr>
      <vt:lpstr>Funding - New Hampshire  </vt:lpstr>
      <vt:lpstr>Funding - Nevada  </vt:lpstr>
      <vt:lpstr>Funding - South Carolina  </vt:lpstr>
      <vt:lpstr>Funding - Super Tuesday  </vt:lpstr>
      <vt:lpstr>Funding - Super Tuesday(Texas)  </vt:lpstr>
      <vt:lpstr>Funding - Super Tuesday(California)  </vt:lpstr>
      <vt:lpstr>Funding - fit  </vt:lpstr>
      <vt:lpstr>Funding - fit  </vt:lpstr>
      <vt:lpstr>Funding - fit  </vt:lpstr>
      <vt:lpstr>PowerPoint Presentation</vt:lpstr>
      <vt:lpstr>National Ads Spending (07/2019 - 02/2020)</vt:lpstr>
      <vt:lpstr>California Ads (07/2019 - 02/2020) </vt:lpstr>
      <vt:lpstr>Texas Ads (07/2019 - 02/2020) </vt:lpstr>
      <vt:lpstr>Nevada Ads (07/2019 - 02/2020) </vt:lpstr>
      <vt:lpstr>New Hampshire Ads (07/2019 - 02/2020) </vt:lpstr>
      <vt:lpstr>Iowa Ads (07/2019 - 02/2020) </vt:lpstr>
      <vt:lpstr>Delegates Awarded Data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Democratic Presidential Nomination 2020</dc:title>
  <dc:creator>Paul Collet</dc:creator>
  <cp:lastModifiedBy>Bradley Reeves</cp:lastModifiedBy>
  <cp:revision>16</cp:revision>
  <dcterms:modified xsi:type="dcterms:W3CDTF">2020-05-08T18:00:36Z</dcterms:modified>
</cp:coreProperties>
</file>